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4" r:id="rId6"/>
  </p:sldIdLst>
  <p:sldSz cx="20104100" cy="11309350"/>
  <p:notesSz cx="20104100" cy="113093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6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‹#›</a:t>
            </a:fld>
            <a:endParaRPr sz="12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‹#›</a:t>
            </a:fld>
            <a:endParaRPr sz="12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284320" y="0"/>
            <a:ext cx="3799674" cy="1127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46454" y="6574040"/>
            <a:ext cx="5528627" cy="3116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85491" y="6574040"/>
            <a:ext cx="5528627" cy="3116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022072" y="4847601"/>
            <a:ext cx="1090930" cy="0"/>
          </a:xfrm>
          <a:custGeom>
            <a:avLst/>
            <a:gdLst/>
            <a:ahLst/>
            <a:cxnLst/>
            <a:rect l="l" t="t" r="r" b="b"/>
            <a:pathLst>
              <a:path w="1090929">
                <a:moveTo>
                  <a:pt x="0" y="0"/>
                </a:moveTo>
                <a:lnTo>
                  <a:pt x="1090647" y="0"/>
                </a:lnTo>
              </a:path>
            </a:pathLst>
          </a:custGeom>
          <a:ln w="25130">
            <a:solidFill>
              <a:srgbClr val="00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‹#›</a:t>
            </a:fld>
            <a:endParaRPr sz="12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‹#›</a:t>
            </a:fld>
            <a:endParaRPr sz="12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‹#›</a:t>
            </a:fld>
            <a:endParaRPr sz="12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3858" y="914552"/>
            <a:ext cx="17596383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03854" y="10834579"/>
            <a:ext cx="191134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‹#›</a:t>
            </a:fld>
            <a:endParaRPr sz="12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16074"/>
            <a:ext cx="20104100" cy="9692481"/>
          </a:xfrm>
          <a:prstGeom prst="rect">
            <a:avLst/>
          </a:prstGeom>
          <a:blipFill>
            <a:blip r:embed="rId2" cstate="print"/>
            <a:srcRect/>
            <a:stretch>
              <a:fillRect t="-16673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8650" y="4072567"/>
            <a:ext cx="10014599" cy="370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marR="5080">
              <a:lnSpc>
                <a:spcPct val="117700"/>
              </a:lnSpc>
            </a:pPr>
            <a:r>
              <a:rPr lang="en-US" sz="2900" spc="15" dirty="0" smtClean="0">
                <a:solidFill>
                  <a:srgbClr val="D3D3D3"/>
                </a:solidFill>
                <a:latin typeface="Times New Roman"/>
                <a:cs typeface="Times New Roman"/>
              </a:rPr>
              <a:t>QD</a:t>
            </a:r>
            <a:r>
              <a:rPr sz="2900" spc="10" dirty="0" smtClean="0">
                <a:solidFill>
                  <a:srgbClr val="D3D3D3"/>
                </a:solidFill>
                <a:latin typeface="Times New Roman"/>
                <a:cs typeface="Times New Roman"/>
              </a:rPr>
              <a:t>1</a:t>
            </a:r>
            <a:r>
              <a:rPr sz="2900" spc="45" dirty="0" smtClean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endParaRPr lang="en-US" sz="2900" spc="45" dirty="0" smtClean="0">
              <a:solidFill>
                <a:srgbClr val="D3D3D3"/>
              </a:solidFill>
              <a:latin typeface="Times New Roman"/>
              <a:cs typeface="Times New Roman"/>
            </a:endParaRPr>
          </a:p>
          <a:p>
            <a:pPr marL="53975" marR="5080">
              <a:lnSpc>
                <a:spcPct val="117700"/>
              </a:lnSpc>
            </a:pPr>
            <a:r>
              <a:rPr sz="2900" spc="10" dirty="0" smtClean="0">
                <a:solidFill>
                  <a:srgbClr val="D3D3D3"/>
                </a:solidFill>
                <a:latin typeface="Times New Roman"/>
                <a:cs typeface="Times New Roman"/>
              </a:rPr>
              <a:t>S</a:t>
            </a:r>
            <a:r>
              <a:rPr sz="2900" spc="45" dirty="0" smtClean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20" dirty="0">
                <a:solidFill>
                  <a:srgbClr val="D3D3D3"/>
                </a:solidFill>
                <a:latin typeface="Times New Roman"/>
                <a:cs typeface="Times New Roman"/>
              </a:rPr>
              <a:t>M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A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R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T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G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L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A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0" dirty="0">
                <a:solidFill>
                  <a:srgbClr val="D3D3D3"/>
                </a:solidFill>
                <a:latin typeface="Times New Roman"/>
                <a:cs typeface="Times New Roman"/>
              </a:rPr>
              <a:t>S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0" dirty="0">
                <a:solidFill>
                  <a:srgbClr val="D3D3D3"/>
                </a:solidFill>
                <a:latin typeface="Times New Roman"/>
                <a:cs typeface="Times New Roman"/>
              </a:rPr>
              <a:t>S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E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0" dirty="0">
                <a:solidFill>
                  <a:srgbClr val="D3D3D3"/>
                </a:solidFill>
                <a:latin typeface="Times New Roman"/>
                <a:cs typeface="Times New Roman"/>
              </a:rPr>
              <a:t>S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0" dirty="0">
                <a:solidFill>
                  <a:srgbClr val="D3D3D3"/>
                </a:solidFill>
                <a:latin typeface="Times New Roman"/>
                <a:cs typeface="Times New Roman"/>
              </a:rPr>
              <a:t>P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R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O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D</a:t>
            </a:r>
            <a:r>
              <a:rPr sz="2900" spc="4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U</a:t>
            </a:r>
            <a:r>
              <a:rPr sz="2900" spc="10" dirty="0">
                <a:solidFill>
                  <a:srgbClr val="D3D3D3"/>
                </a:solidFill>
                <a:latin typeface="Times New Roman"/>
                <a:cs typeface="Times New Roman"/>
              </a:rPr>
              <a:t> C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T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20" dirty="0">
                <a:solidFill>
                  <a:srgbClr val="D3D3D3"/>
                </a:solidFill>
                <a:latin typeface="Times New Roman"/>
                <a:cs typeface="Times New Roman"/>
              </a:rPr>
              <a:t>M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A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N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U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A</a:t>
            </a:r>
            <a:r>
              <a:rPr sz="2900" spc="5" dirty="0">
                <a:solidFill>
                  <a:srgbClr val="D3D3D3"/>
                </a:solidFill>
                <a:latin typeface="Times New Roman"/>
                <a:cs typeface="Times New Roman"/>
              </a:rPr>
              <a:t> </a:t>
            </a:r>
            <a:r>
              <a:rPr sz="2900" spc="15" dirty="0">
                <a:solidFill>
                  <a:srgbClr val="D3D3D3"/>
                </a:solidFill>
                <a:latin typeface="Times New Roman"/>
                <a:cs typeface="Times New Roman"/>
              </a:rPr>
              <a:t>L</a:t>
            </a: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818005">
              <a:lnSpc>
                <a:spcPts val="5850"/>
              </a:lnSpc>
              <a:tabLst>
                <a:tab pos="1541145" algn="l"/>
                <a:tab pos="2159000" algn="l"/>
                <a:tab pos="2655570" algn="l"/>
                <a:tab pos="3439795" algn="l"/>
              </a:tabLst>
            </a:pPr>
            <a:r>
              <a:rPr sz="5850" b="1" dirty="0">
                <a:latin typeface="Times New Roman"/>
                <a:cs typeface="Times New Roman"/>
              </a:rPr>
              <a:t>The	Singularity Nears	the	Smart Glasses	</a:t>
            </a:r>
            <a:r>
              <a:rPr sz="5850" b="1" dirty="0">
                <a:solidFill>
                  <a:srgbClr val="FC0E0D"/>
                </a:solidFill>
                <a:latin typeface="Times New Roman"/>
                <a:cs typeface="Times New Roman"/>
              </a:rPr>
              <a:t>Product brochure</a:t>
            </a:r>
            <a:endParaRPr sz="58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20104100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95305">
              <a:lnSpc>
                <a:spcPct val="100000"/>
              </a:lnSpc>
            </a:pPr>
            <a:r>
              <a:rPr sz="2500" spc="10" dirty="0">
                <a:solidFill>
                  <a:srgbClr val="4C71FF"/>
                </a:solidFill>
                <a:latin typeface="Arial"/>
                <a:cs typeface="Arial"/>
              </a:rPr>
              <a:t>https://fanyi.youdao.com/download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0104100" cy="65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3335" y="855836"/>
            <a:ext cx="564007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20" dirty="0">
                <a:solidFill>
                  <a:srgbClr val="2D2D2D"/>
                </a:solidFill>
                <a:latin typeface="Times New Roman"/>
                <a:cs typeface="Times New Roman"/>
              </a:rPr>
              <a:t>AR+AI</a:t>
            </a:r>
            <a:r>
              <a:rPr sz="2200" b="1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2D2D2D"/>
                </a:solidFill>
                <a:latin typeface="Times New Roman"/>
                <a:cs typeface="Times New Roman"/>
              </a:rPr>
              <a:t>revolutionizes</a:t>
            </a:r>
            <a:r>
              <a:rPr sz="2200" b="1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2D2D2D"/>
                </a:solidFill>
                <a:latin typeface="Times New Roman"/>
                <a:cs typeface="Times New Roman"/>
              </a:rPr>
              <a:t>supply</a:t>
            </a:r>
            <a:r>
              <a:rPr sz="2200" b="1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2D2D2D"/>
                </a:solidFill>
                <a:latin typeface="Times New Roman"/>
                <a:cs typeface="Times New Roman"/>
              </a:rPr>
              <a:t>chain</a:t>
            </a:r>
            <a:r>
              <a:rPr sz="2200" b="1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2D2D2D"/>
                </a:solidFill>
                <a:latin typeface="Times New Roman"/>
                <a:cs typeface="Times New Roman"/>
              </a:rPr>
              <a:t>operations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50" spc="10" dirty="0"/>
              <a:t>2</a:t>
            </a:fld>
            <a:endParaRPr sz="1250"/>
          </a:p>
        </p:txBody>
      </p:sp>
      <p:sp>
        <p:nvSpPr>
          <p:cNvPr id="4" name="object 4"/>
          <p:cNvSpPr txBox="1"/>
          <p:nvPr/>
        </p:nvSpPr>
        <p:spPr>
          <a:xfrm>
            <a:off x="982034" y="2043612"/>
            <a:ext cx="324866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Shorten the novice training cycle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256" y="3351133"/>
            <a:ext cx="374459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500"/>
              </a:lnSpc>
            </a:pP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Through</a:t>
            </a:r>
            <a:r>
              <a:rPr sz="1250" spc="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simple</a:t>
            </a:r>
            <a:r>
              <a:rPr sz="1250" spc="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interaction,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1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large</a:t>
            </a:r>
            <a:r>
              <a:rPr sz="1250" spc="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screen</a:t>
            </a:r>
            <a:r>
              <a:rPr sz="1250" spc="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prompts,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1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voice prompts,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sz="1250" spc="-1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help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novice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quickly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familiarize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the operation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578" y="2054083"/>
            <a:ext cx="2710815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030" marR="5080" indent="-481965">
              <a:lnSpc>
                <a:spcPct val="117900"/>
              </a:lnSpc>
              <a:tabLst>
                <a:tab pos="1564005" algn="l"/>
              </a:tabLst>
            </a:pP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Quick </a:t>
            </a:r>
            <a:r>
              <a:rPr sz="19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search,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quick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pick, human efficiency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7518" y="2054083"/>
            <a:ext cx="83820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improve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8281" y="3246424"/>
            <a:ext cx="3713479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500"/>
              </a:lnSpc>
            </a:pP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Find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goods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quickly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through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road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map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voice prompts,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free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hands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pick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fast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7603" y="2043612"/>
            <a:ext cx="471932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check packing is not limited </a:t>
            </a:r>
            <a:r>
              <a:rPr sz="1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venue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2200" y="3382546"/>
            <a:ext cx="3001010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500"/>
              </a:lnSpc>
            </a:pP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Increase the capacity of single warehouse and reduce  </a:t>
            </a:r>
            <a:r>
              <a:rPr sz="1250" spc="-1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sz="1250" spc="-1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Times New Roman"/>
                <a:cs typeface="Times New Roman"/>
              </a:rPr>
              <a:t>upgrade</a:t>
            </a:r>
            <a:r>
              <a:rPr sz="12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5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Times New Roman"/>
                <a:cs typeface="Times New Roman"/>
              </a:rPr>
              <a:t>opportunities</a:t>
            </a:r>
            <a:r>
              <a:rPr sz="12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5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sz="1250" spc="-1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2D2D2D"/>
                </a:solidFill>
                <a:latin typeface="Times New Roman"/>
                <a:cs typeface="Times New Roman"/>
              </a:rPr>
              <a:t>new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 warehouses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51743" y="2043612"/>
            <a:ext cx="3737610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13360">
              <a:lnSpc>
                <a:spcPct val="117900"/>
              </a:lnSpc>
            </a:pPr>
            <a:r>
              <a:rPr sz="1900" spc="5" dirty="0">
                <a:solidFill>
                  <a:srgbClr val="2D2D2D"/>
                </a:solidFill>
                <a:latin typeface="Times New Roman"/>
                <a:cs typeface="Times New Roman"/>
              </a:rPr>
              <a:t>temporary </a:t>
            </a:r>
            <a:r>
              <a:rPr sz="19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2D2D2D"/>
                </a:solidFill>
                <a:latin typeface="Times New Roman"/>
                <a:cs typeface="Times New Roman"/>
              </a:rPr>
              <a:t>warehouses</a:t>
            </a:r>
            <a:r>
              <a:rPr sz="190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2D2D2D"/>
                </a:solidFill>
                <a:latin typeface="Times New Roman"/>
                <a:cs typeface="Times New Roman"/>
              </a:rPr>
              <a:t>requiring </a:t>
            </a: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intelligent equipment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Intelligent</a:t>
            </a:r>
            <a:r>
              <a:rPr sz="1250" spc="1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operation</a:t>
            </a:r>
            <a:r>
              <a:rPr sz="1250" spc="1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platform,</a:t>
            </a:r>
            <a:r>
              <a:rPr sz="12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250" spc="1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sz="1250" spc="1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linked</a:t>
            </a:r>
            <a:r>
              <a:rPr sz="1250" spc="1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250" spc="1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other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intelligent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equipment,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automation</a:t>
            </a:r>
            <a:r>
              <a:rPr sz="125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50" spc="10" dirty="0">
                <a:solidFill>
                  <a:srgbClr val="2D2D2D"/>
                </a:solidFill>
                <a:latin typeface="Times New Roman"/>
                <a:cs typeface="Times New Roman"/>
              </a:rPr>
              <a:t>equipment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578630" y="3481293"/>
            <a:ext cx="659066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500"/>
              </a:lnSpc>
            </a:pPr>
            <a:r>
              <a:rPr sz="1500" spc="5" dirty="0">
                <a:latin typeface="Times New Roman"/>
                <a:cs typeface="Times New Roman"/>
              </a:rPr>
              <a:t>Singularity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Near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smart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glasses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are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the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next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generation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of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intelligent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tools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with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built- in </a:t>
            </a:r>
            <a:r>
              <a:rPr sz="1500" spc="10" dirty="0">
                <a:latin typeface="Times New Roman"/>
                <a:cs typeface="Times New Roman"/>
              </a:rPr>
              <a:t>computing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power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and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support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binocular</a:t>
            </a:r>
            <a:r>
              <a:rPr sz="1500" spc="5" dirty="0">
                <a:latin typeface="Times New Roman"/>
                <a:cs typeface="Times New Roman"/>
              </a:rPr>
              <a:t> full-color </a:t>
            </a:r>
            <a:r>
              <a:rPr sz="1500" spc="15" dirty="0">
                <a:latin typeface="Times New Roman"/>
                <a:cs typeface="Times New Roman"/>
              </a:rPr>
              <a:t>AR</a:t>
            </a:r>
            <a:r>
              <a:rPr sz="1500" spc="5" dirty="0">
                <a:latin typeface="Times New Roman"/>
                <a:cs typeface="Times New Roman"/>
              </a:rPr>
              <a:t> display.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335" y="9292634"/>
            <a:ext cx="5272405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</a:pPr>
            <a:r>
              <a:rPr sz="1500" spc="10" dirty="0">
                <a:latin typeface="Times New Roman"/>
                <a:cs typeface="Times New Roman"/>
              </a:rPr>
              <a:t>Through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AR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display,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voice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interaction,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intelligent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recognition</a:t>
            </a:r>
            <a:r>
              <a:rPr sz="1500" spc="1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and</a:t>
            </a:r>
            <a:r>
              <a:rPr sz="1500" spc="5" dirty="0">
                <a:latin typeface="Times New Roman"/>
                <a:cs typeface="Times New Roman"/>
              </a:rPr>
              <a:t> other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functions,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1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to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achieve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the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liberation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of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hands,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1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improve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the efficiency </a:t>
            </a:r>
            <a:r>
              <a:rPr sz="1500" spc="10" dirty="0">
                <a:latin typeface="Times New Roman"/>
                <a:cs typeface="Times New Roman"/>
              </a:rPr>
              <a:t>of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storage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production</a:t>
            </a:r>
            <a:r>
              <a:rPr sz="1500" spc="5" dirty="0">
                <a:latin typeface="Times New Roman"/>
                <a:cs typeface="Times New Roman"/>
              </a:rPr>
              <a:t> links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9744" y="9302101"/>
            <a:ext cx="526669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450" spc="5" dirty="0">
                <a:latin typeface="Times New Roman"/>
                <a:cs typeface="Times New Roman"/>
              </a:rPr>
              <a:t>Suitable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for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multi-SKU,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high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degree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of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commodity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similarity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and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all kinds of difficult to find goods scene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26154" y="9292634"/>
            <a:ext cx="5262880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</a:pPr>
            <a:r>
              <a:rPr sz="1500" spc="5" dirty="0">
                <a:latin typeface="Times New Roman"/>
                <a:cs typeface="Times New Roman"/>
              </a:rPr>
              <a:t>It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is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suitable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for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the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scene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where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moving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goods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is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inconvenient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and</a:t>
            </a:r>
            <a:r>
              <a:rPr sz="1500" spc="5" dirty="0">
                <a:latin typeface="Times New Roman"/>
                <a:cs typeface="Times New Roman"/>
              </a:rPr>
              <a:t> large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and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medium-sized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goods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or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several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small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goods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need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to</a:t>
            </a:r>
            <a:r>
              <a:rPr sz="1500" spc="17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be</a:t>
            </a:r>
            <a:r>
              <a:rPr sz="1500" spc="5" dirty="0">
                <a:latin typeface="Times New Roman"/>
                <a:cs typeface="Times New Roman"/>
              </a:rPr>
              <a:t> transported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3806" y="943282"/>
            <a:ext cx="46113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z="2400" spc="20" dirty="0" smtClean="0">
                <a:latin typeface="Times New Roman"/>
                <a:cs typeface="Times New Roman"/>
              </a:rPr>
              <a:t>QD1 </a:t>
            </a:r>
            <a:r>
              <a:rPr sz="2400" spc="15" dirty="0" smtClean="0">
                <a:latin typeface="Times New Roman"/>
                <a:cs typeface="Times New Roman"/>
              </a:rPr>
              <a:t>Smart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15" dirty="0" smtClean="0">
                <a:latin typeface="Times New Roman"/>
                <a:cs typeface="Times New Roman"/>
              </a:rPr>
              <a:t>Glasses</a:t>
            </a:r>
            <a:endParaRPr sz="2400" dirty="0">
              <a:latin typeface="宋体"/>
              <a:cs typeface="宋体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44302" y="2646347"/>
            <a:ext cx="1809750" cy="42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Portable giant screen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100" dirty="0">
                <a:latin typeface="Times New Roman"/>
                <a:cs typeface="Times New Roman"/>
              </a:rPr>
              <a:t>Binocular full color HD display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4302" y="3600047"/>
            <a:ext cx="37179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85-inch HD E-screen (4-meter line-of-sight equivalent display)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4302" y="3935115"/>
            <a:ext cx="4256405" cy="64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</a:pPr>
            <a:r>
              <a:rPr sz="1200" dirty="0">
                <a:latin typeface="Times New Roman"/>
                <a:cs typeface="Times New Roman"/>
              </a:rPr>
              <a:t>Light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transmittance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&gt;95%, 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external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environment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blocked, clearly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visible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screen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brightness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2500nit, 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sun, 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information is still clear and eye-catching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4302" y="4689019"/>
            <a:ext cx="21602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Safe to use, healthy and comfortable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4302" y="5883549"/>
            <a:ext cx="3326129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Integrated computing unit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Times New Roman"/>
                <a:cs typeface="Times New Roman"/>
              </a:rPr>
              <a:t>Multi-mode communication, two-way communication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4302" y="6804138"/>
            <a:ext cx="3004185" cy="64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  <a:tabLst>
                <a:tab pos="2296160" algn="l"/>
              </a:tabLst>
            </a:pPr>
            <a:r>
              <a:rPr sz="1200" dirty="0">
                <a:latin typeface="Times New Roman"/>
                <a:cs typeface="Times New Roman"/>
              </a:rPr>
              <a:t>Integrated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computing, 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storage, 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camera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 units  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all-in-one  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design,	can  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 independently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4302" y="7558041"/>
            <a:ext cx="2910205" cy="64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200" dirty="0">
                <a:latin typeface="Times New Roman"/>
                <a:cs typeface="Times New Roman"/>
              </a:rPr>
              <a:t>Equipped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4nm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flagship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wearable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processor, low power consumption and long battery life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4302" y="8092057"/>
            <a:ext cx="2960370" cy="43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200" dirty="0">
                <a:latin typeface="Times New Roman"/>
                <a:cs typeface="Times New Roman"/>
              </a:rPr>
              <a:t>Support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multi-mode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communication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BT, Wi-Fi.DP projection screen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1963" y="6598966"/>
            <a:ext cx="989330" cy="769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300"/>
              </a:lnSpc>
            </a:pPr>
            <a:r>
              <a:rPr sz="1400" spc="15" dirty="0">
                <a:latin typeface="Times New Roman"/>
                <a:cs typeface="Times New Roman"/>
              </a:rPr>
              <a:t>Hd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record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int elligent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recog nition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0093" y="6598966"/>
            <a:ext cx="1335405" cy="1025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  <a:tabLst>
                <a:tab pos="1008380" algn="l"/>
              </a:tabLst>
            </a:pPr>
            <a:r>
              <a:rPr sz="1400" spc="15" dirty="0">
                <a:latin typeface="Times New Roman"/>
                <a:cs typeface="Times New Roman"/>
              </a:rPr>
              <a:t>Ergonomic 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design comfortable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10" dirty="0">
                <a:latin typeface="Times New Roman"/>
                <a:cs typeface="Times New Roman"/>
              </a:rPr>
              <a:t>to wear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2904" y="7726425"/>
            <a:ext cx="3016250" cy="428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200" spc="-5" dirty="0">
                <a:latin typeface="Times New Roman"/>
                <a:cs typeface="Times New Roman"/>
              </a:rPr>
              <a:t>First-person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perspective,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WYSIWYG,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recording critical information in real time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1963" y="8270911"/>
            <a:ext cx="3053080" cy="107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200" spc="-5" dirty="0">
                <a:latin typeface="Times New Roman"/>
                <a:cs typeface="Times New Roman"/>
              </a:rPr>
              <a:t>Active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non-sensory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recognition,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supporting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items, bar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codes,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text,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license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plates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other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categories of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targets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support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storage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real-time cloud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storage,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achieve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remote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coordination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efficient scheduling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90093" y="7747367"/>
            <a:ext cx="2994660" cy="428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mirror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supports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maximum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 opening of 10</a:t>
            </a:r>
            <a:r>
              <a:rPr sz="1200" spc="-795" dirty="0">
                <a:latin typeface="宋体"/>
                <a:cs typeface="宋体"/>
              </a:rPr>
              <a:t>°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 adapt to different head girth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11036" y="8270911"/>
            <a:ext cx="2984500" cy="428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200" spc="-5" dirty="0">
                <a:latin typeface="Times New Roman"/>
                <a:cs typeface="Times New Roman"/>
              </a:rPr>
              <a:t>Skin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friendly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touch,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comfortable to wear binocular display, in line with eye habits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0093" y="8836338"/>
            <a:ext cx="25590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Weight &lt;80g, suitable for long-term wear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18225" y="2635876"/>
            <a:ext cx="13589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Voice </a:t>
            </a:r>
            <a:r>
              <a:rPr sz="1100" spc="-385" dirty="0">
                <a:latin typeface="宋体"/>
                <a:cs typeface="宋体"/>
              </a:rPr>
              <a:t>Е</a:t>
            </a:r>
            <a:r>
              <a:rPr sz="1100" spc="-275" dirty="0">
                <a:latin typeface="宋体"/>
                <a:cs typeface="宋体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mutual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5" dirty="0">
                <a:latin typeface="Times New Roman"/>
                <a:cs typeface="Times New Roman"/>
              </a:rPr>
              <a:t>Efficient and accurate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18225" y="3579105"/>
            <a:ext cx="3042920" cy="86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</a:pPr>
            <a:r>
              <a:rPr sz="1200" dirty="0">
                <a:latin typeface="Times New Roman"/>
                <a:cs typeface="Times New Roman"/>
              </a:rPr>
              <a:t>Voice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broadcast, 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touch, 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button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other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interaction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meet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efficient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accurate interaction in different scenarios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18225" y="6115607"/>
            <a:ext cx="1632585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300"/>
              </a:lnSpc>
              <a:tabLst>
                <a:tab pos="412115" algn="l"/>
              </a:tabLst>
            </a:pPr>
            <a:r>
              <a:rPr sz="1400" spc="20" dirty="0">
                <a:latin typeface="Times New Roman"/>
                <a:cs typeface="Times New Roman"/>
              </a:rPr>
              <a:t>The	</a:t>
            </a:r>
            <a:r>
              <a:rPr sz="1400" spc="15" dirty="0">
                <a:latin typeface="Times New Roman"/>
                <a:cs typeface="Times New Roman"/>
              </a:rPr>
              <a:t>multi-industry</a:t>
            </a:r>
            <a:r>
              <a:rPr sz="1400" spc="10" dirty="0">
                <a:latin typeface="Times New Roman"/>
                <a:cs typeface="Times New Roman"/>
              </a:rPr>
              <a:t> solution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suitable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415" dirty="0">
                <a:latin typeface="宋体"/>
                <a:cs typeface="宋体"/>
              </a:rPr>
              <a:t>Е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18225" y="7045817"/>
            <a:ext cx="2131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Open source Software architecture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18225" y="7370415"/>
            <a:ext cx="15621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Standard application apis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07754" y="7695012"/>
            <a:ext cx="3072765" cy="85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200" spc="-5" dirty="0">
                <a:latin typeface="Times New Roman"/>
                <a:cs typeface="Times New Roman"/>
              </a:rPr>
              <a:t>Adapt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two-way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audio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video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communicatio 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industry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solutions,</a:t>
            </a:r>
            <a:r>
              <a:rPr sz="1200" dirty="0">
                <a:latin typeface="Times New Roman"/>
                <a:cs typeface="Times New Roman"/>
              </a:rPr>
              <a:t> 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handle problems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"side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by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side"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backstage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field personnel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140075"/>
            <a:ext cx="9550400" cy="53721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02515"/>
              </p:ext>
            </p:extLst>
          </p:nvPr>
        </p:nvGraphicFramePr>
        <p:xfrm>
          <a:off x="10128250" y="320675"/>
          <a:ext cx="9088437" cy="1081271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029479">
                  <a:extLst>
                    <a:ext uri="{9D8B030D-6E8A-4147-A177-3AD203B41FA5}">
                      <a16:colId xmlns:a16="http://schemas.microsoft.com/office/drawing/2014/main" val="122502694"/>
                    </a:ext>
                  </a:extLst>
                </a:gridCol>
                <a:gridCol w="3029479">
                  <a:extLst>
                    <a:ext uri="{9D8B030D-6E8A-4147-A177-3AD203B41FA5}">
                      <a16:colId xmlns:a16="http://schemas.microsoft.com/office/drawing/2014/main" val="3211749043"/>
                    </a:ext>
                  </a:extLst>
                </a:gridCol>
                <a:gridCol w="3029479">
                  <a:extLst>
                    <a:ext uri="{9D8B030D-6E8A-4147-A177-3AD203B41FA5}">
                      <a16:colId xmlns:a16="http://schemas.microsoft.com/office/drawing/2014/main" val="3443264537"/>
                    </a:ext>
                  </a:extLst>
                </a:gridCol>
              </a:tblGrid>
              <a:tr h="10628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Product specification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67784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Form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Product form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all-in-one machine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928232074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Color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Dark color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819558680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Weight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80+2g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509962605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Display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effect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binocular full color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191836297"/>
                  </a:ext>
                </a:extLst>
              </a:tr>
              <a:tr h="614587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Optical scheme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LCOS+ binocular array optical waveguide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599658901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Transmittance 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0.95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449082567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Screen size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85 "(4 m equivalent)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881384481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Resolution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720P@30fps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925274243"/>
                  </a:ext>
                </a:extLst>
              </a:tr>
              <a:tr h="512926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Angular resolution ( resolution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49PPD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784771509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Brightness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goes up to 2500nit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377791245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FOV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32°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659393580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Interaction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main mode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voice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192922018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Auxiliary mode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touch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862895960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Physical key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Power button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4170945741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Performance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SoC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Qualcomm 5100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598804993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2GB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689133609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ROM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32GB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810081398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Multimedia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camera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up to 60MP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734703173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Video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1080P@30fps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754854654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SPK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Anti-leak tone Dual SPK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00331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Mic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Noise reduction Dual Mic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99237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Data connection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Wi-Fi bands 2.4GHz and 5GHz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628556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Wi-Fi protocol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80211a/b/g/n/ac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394851171"/>
                  </a:ext>
                </a:extLst>
              </a:tr>
              <a:tr h="309604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Bluetooth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Standard Bluetooth 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857177996"/>
                  </a:ext>
                </a:extLst>
              </a:tr>
              <a:tr h="411265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Bluetooth communication mode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BR/EDR/BLE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150241715"/>
                  </a:ext>
                </a:extLst>
              </a:tr>
              <a:tr h="207943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Video signal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76280421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UsB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2.0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06638747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power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battery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510mAh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914639730"/>
                  </a:ext>
                </a:extLst>
              </a:tr>
              <a:tr h="106282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Charge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10w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153859355"/>
                  </a:ext>
                </a:extLst>
              </a:tr>
              <a:tr h="512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Sensor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acceleration + gyroscope + geomagnetic + ambient light + proximity light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21" marR="4621" marT="462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7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85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617</Words>
  <Application>Microsoft Office PowerPoint</Application>
  <PresentationFormat>自定义</PresentationFormat>
  <Paragraphs>115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宋体</vt:lpstr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dongx</dc:creator>
  <cp:lastModifiedBy>dongx@shanghai-sotech.com</cp:lastModifiedBy>
  <cp:revision>5</cp:revision>
  <dcterms:created xsi:type="dcterms:W3CDTF">2023-11-09T12:02:10Z</dcterms:created>
  <dcterms:modified xsi:type="dcterms:W3CDTF">2023-11-09T09:08:54Z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2023-11-09T00:00:00Z</vt:filetime>
  </property>
  <property fmtid="{D5CDD505-2E9C-101B-9397-08002B2CF9AE}" pid="3" name="LastSaved">
    <vt:filetime>2023-11-09T00:00:00Z</vt:filetime>
  </property>
</Properties>
</file>